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6" r:id="rId3"/>
    <p:sldId id="259" r:id="rId4"/>
    <p:sldId id="260" r:id="rId5"/>
    <p:sldId id="261" r:id="rId6"/>
    <p:sldId id="262" r:id="rId7"/>
    <p:sldId id="300" r:id="rId8"/>
    <p:sldId id="301" r:id="rId9"/>
    <p:sldId id="267" r:id="rId10"/>
    <p:sldId id="308" r:id="rId11"/>
    <p:sldId id="268" r:id="rId12"/>
    <p:sldId id="269" r:id="rId13"/>
    <p:sldId id="299" r:id="rId14"/>
    <p:sldId id="270" r:id="rId15"/>
    <p:sldId id="271" r:id="rId16"/>
    <p:sldId id="272" r:id="rId17"/>
    <p:sldId id="309" r:id="rId18"/>
    <p:sldId id="310" r:id="rId19"/>
    <p:sldId id="273" r:id="rId20"/>
    <p:sldId id="274" r:id="rId21"/>
    <p:sldId id="275" r:id="rId22"/>
    <p:sldId id="276" r:id="rId23"/>
    <p:sldId id="277" r:id="rId24"/>
    <p:sldId id="278" r:id="rId25"/>
    <p:sldId id="302" r:id="rId26"/>
    <p:sldId id="279" r:id="rId27"/>
    <p:sldId id="280" r:id="rId28"/>
    <p:sldId id="281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282" r:id="rId37"/>
    <p:sldId id="283" r:id="rId38"/>
    <p:sldId id="30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304" r:id="rId47"/>
    <p:sldId id="291" r:id="rId48"/>
    <p:sldId id="305" r:id="rId49"/>
    <p:sldId id="292" r:id="rId50"/>
    <p:sldId id="293" r:id="rId51"/>
    <p:sldId id="294" r:id="rId52"/>
    <p:sldId id="295" r:id="rId53"/>
    <p:sldId id="296" r:id="rId54"/>
    <p:sldId id="297" r:id="rId55"/>
    <p:sldId id="306" r:id="rId56"/>
    <p:sldId id="307" r:id="rId57"/>
    <p:sldId id="298" r:id="rId58"/>
    <p:sldId id="26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82074" autoAdjust="0"/>
  </p:normalViewPr>
  <p:slideViewPr>
    <p:cSldViewPr snapToGrid="0" snapToObjects="1">
      <p:cViewPr varScale="1">
        <p:scale>
          <a:sx n="154" d="100"/>
          <a:sy n="154" d="100"/>
        </p:scale>
        <p:origin x="12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4D0E-E309-3C4E-9195-4D80A165DD8E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42D60-2E4C-A14B-B7EE-8B2938274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83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759F8-4A65-894E-87B9-98A9CD44A0F3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177D-57F3-D34A-A6AC-FBAA3DA09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461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Quantiles</a:t>
            </a:r>
            <a:r>
              <a:rPr lang="en-US" dirty="0"/>
              <a:t> are values taken at regular intervals from the inverse function of the cumulative distribution function (CDF) of a random variable. Dividing ordered data into q essentially equal-sized data subsets is the motivation for q-</a:t>
            </a:r>
            <a:r>
              <a:rPr lang="en-US" dirty="0" err="1"/>
              <a:t>quantiles</a:t>
            </a:r>
            <a:r>
              <a:rPr lang="en-US" dirty="0"/>
              <a:t>; the </a:t>
            </a:r>
            <a:r>
              <a:rPr lang="en-US" dirty="0" err="1"/>
              <a:t>quantiles</a:t>
            </a:r>
            <a:r>
              <a:rPr lang="en-US" dirty="0"/>
              <a:t> are the data values marking the boundaries between consecutive subsets.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0177D-57F3-D34A-A6AC-FBAA3DA09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9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one toss of a coin, the probability of it being a HEAD</a:t>
            </a:r>
            <a:r>
              <a:rPr lang="en-US" baseline="0" dirty="0"/>
              <a:t> </a:t>
            </a:r>
            <a:r>
              <a:rPr lang="en-US" baseline="0"/>
              <a:t>(success)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0177D-57F3-D34A-A6AC-FBAA3DA09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3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C(</a:t>
            </a:r>
            <a:r>
              <a:rPr lang="en-US" dirty="0" err="1"/>
              <a:t>n,y</a:t>
            </a:r>
            <a:r>
              <a:rPr lang="en-US" dirty="0"/>
              <a:t>) = n!/(y!(n-y)!)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0177D-57F3-D34A-A6AC-FBAA3DA09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9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0.135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0177D-57F3-D34A-A6AC-FBAA3DA09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9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0177D-57F3-D34A-A6AC-FBAA3DA09D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6CA9630-2EA7-4E4F-A0F6-7069FE77E0A4}" type="datetime1">
              <a:rPr lang="en-US" smtClean="0"/>
              <a:t>9/5/18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73886-9B26-5D4B-80F5-EEF2E06E5B83}" type="datetime1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CAC9FFF-DD50-FB46-878E-828E3C9724DA}" type="datetime1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92E8C-A21B-F742-A1B0-D9049395735B}" type="datetime1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C9CD4-56BE-DB47-9AA7-4E7908AF558B}" type="datetime1">
              <a:rPr lang="en-US" smtClean="0"/>
              <a:t>9/5/18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040FBAC-DA8A-EA4A-A342-392485ED85C3}" type="datetime1">
              <a:rPr lang="en-US" smtClean="0"/>
              <a:t>9/5/18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76D7F97-4A39-1A40-A998-C219FF681979}" type="datetime1">
              <a:rPr lang="en-US" smtClean="0"/>
              <a:t>9/5/18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C12C5-47B0-0D44-BDF3-D3F38BE76F73}" type="datetime1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92F64-9D34-7044-A0A2-98D72227F6AD}" type="datetime1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5C75-C04F-D74B-A4AC-F90100627E1A}" type="datetime1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518B9F8-BF75-6347-86A6-6E9270E16658}" type="datetime1">
              <a:rPr lang="en-US" smtClean="0"/>
              <a:t>9/5/18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4201CA-9E03-DC46-A4D9-DF41E27A0AFF}" type="datetime1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217B35F-9370-D64D-A430-FC0770D03BB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ponential_famil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2354"/>
            <a:ext cx="64770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Probabilities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(&amp;Simulation)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Industrial &amp; Systems Engineering</a:t>
            </a:r>
          </a:p>
          <a:p>
            <a:pPr algn="r"/>
            <a:r>
              <a:rPr lang="en-US" dirty="0"/>
              <a:t>University of Tennessee, Knoxville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90442" y="3775834"/>
            <a:ext cx="6477000" cy="459028"/>
          </a:xfrm>
          <a:prstGeom prst="rect">
            <a:avLst/>
          </a:prstGeom>
        </p:spPr>
        <p:txBody>
          <a:bodyPr vert="horz" anchor="b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Xueping Li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35F-9370-D64D-A430-FC0770D03B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Many ways -  use π for the parameter </a:t>
            </a:r>
          </a:p>
        </p:txBody>
      </p:sp>
    </p:spTree>
    <p:extLst>
      <p:ext uri="{BB962C8B-B14F-4D97-AF65-F5344CB8AC3E}">
        <p14:creationId xmlns:p14="http://schemas.microsoft.com/office/powerpoint/2010/main" val="44530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Binomial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-5062" r="-5062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3620421" cy="3754618"/>
          </a:xfrm>
        </p:spPr>
        <p:txBody>
          <a:bodyPr/>
          <a:lstStyle/>
          <a:p>
            <a:r>
              <a:rPr lang="en-US" dirty="0"/>
              <a:t>R practice</a:t>
            </a:r>
          </a:p>
          <a:p>
            <a:pPr lvl="1"/>
            <a:r>
              <a:rPr lang="en-US" dirty="0"/>
              <a:t>Make a pdf curve</a:t>
            </a:r>
          </a:p>
          <a:p>
            <a:pPr lvl="1"/>
            <a:endParaRPr lang="en-US" dirty="0"/>
          </a:p>
          <a:p>
            <a:r>
              <a:rPr lang="en-US" dirty="0"/>
              <a:t>HIV drug response example (later)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16" y="1600200"/>
            <a:ext cx="2826020" cy="4673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time! (</a:t>
            </a:r>
            <a:r>
              <a:rPr lang="en-US" i="1" dirty="0"/>
              <a:t>Basic </a:t>
            </a:r>
            <a:r>
              <a:rPr lang="en-US" i="1" dirty="0" err="1"/>
              <a:t>Distributions.R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##The Bernoulli Distribution</a:t>
            </a:r>
          </a:p>
          <a:p>
            <a:r>
              <a:rPr lang="en-US" dirty="0" err="1"/>
              <a:t>pbinom</a:t>
            </a:r>
            <a:r>
              <a:rPr lang="en-US" dirty="0"/>
              <a:t>(0,1,0.5)</a:t>
            </a:r>
          </a:p>
          <a:p>
            <a:r>
              <a:rPr lang="en-US" dirty="0" err="1"/>
              <a:t>pbinom</a:t>
            </a:r>
            <a:r>
              <a:rPr lang="en-US" dirty="0"/>
              <a:t>(1,1,0.5)</a:t>
            </a:r>
          </a:p>
          <a:p>
            <a:r>
              <a:rPr lang="en-US" dirty="0" err="1"/>
              <a:t>pbinom</a:t>
            </a:r>
            <a:r>
              <a:rPr lang="en-US" dirty="0"/>
              <a:t>(0,1,0.3)</a:t>
            </a:r>
          </a:p>
          <a:p>
            <a:r>
              <a:rPr lang="en-US" dirty="0" err="1"/>
              <a:t>pbinom</a:t>
            </a:r>
            <a:r>
              <a:rPr lang="en-US" dirty="0"/>
              <a:t>(1,1,0.3)</a:t>
            </a:r>
          </a:p>
          <a:p>
            <a:endParaRPr lang="en-US" dirty="0"/>
          </a:p>
          <a:p>
            <a:r>
              <a:rPr lang="en-US" dirty="0"/>
              <a:t>## plot of pdf of </a:t>
            </a:r>
            <a:r>
              <a:rPr lang="en-US" dirty="0" err="1"/>
              <a:t>binom</a:t>
            </a:r>
            <a:endParaRPr lang="en-US" dirty="0"/>
          </a:p>
          <a:p>
            <a:r>
              <a:rPr lang="en-US" dirty="0"/>
              <a:t>x=</a:t>
            </a:r>
            <a:r>
              <a:rPr lang="en-US" dirty="0" err="1"/>
              <a:t>rbinom</a:t>
            </a:r>
            <a:r>
              <a:rPr lang="en-US" dirty="0"/>
              <a:t>(1000,20,0.4)</a:t>
            </a:r>
          </a:p>
          <a:p>
            <a:r>
              <a:rPr lang="en-US" dirty="0"/>
              <a:t>plot(</a:t>
            </a:r>
            <a:r>
              <a:rPr lang="en-US" dirty="0" err="1"/>
              <a:t>x,dbinom</a:t>
            </a:r>
            <a:r>
              <a:rPr lang="en-US" dirty="0"/>
              <a:t>(x,20,0.4),type="p", col="red", main="plot of </a:t>
            </a:r>
            <a:r>
              <a:rPr lang="en-US" dirty="0" err="1"/>
              <a:t>binom</a:t>
            </a:r>
            <a:r>
              <a:rPr lang="en-US" dirty="0"/>
              <a:t>")</a:t>
            </a:r>
          </a:p>
          <a:p>
            <a:r>
              <a:rPr lang="en-US" dirty="0"/>
              <a:t>curve(</a:t>
            </a:r>
            <a:r>
              <a:rPr lang="en-US" dirty="0" err="1"/>
              <a:t>dbinom</a:t>
            </a:r>
            <a:r>
              <a:rPr lang="en-US" dirty="0"/>
              <a:t>(x,20,0.4), type="h", from=0, to=20)</a:t>
            </a:r>
          </a:p>
          <a:p>
            <a:endParaRPr lang="en-US" dirty="0"/>
          </a:p>
          <a:p>
            <a:r>
              <a:rPr lang="en-US" dirty="0" err="1"/>
              <a:t>pbinom</a:t>
            </a:r>
            <a:r>
              <a:rPr lang="en-US" dirty="0"/>
              <a:t>(5,20,0.4) #with theta=0.4, CDF 5 successes in 20 trials</a:t>
            </a:r>
          </a:p>
          <a:p>
            <a:r>
              <a:rPr lang="en-US" dirty="0"/>
              <a:t>#[1] 0.125599</a:t>
            </a:r>
          </a:p>
          <a:p>
            <a:r>
              <a:rPr lang="en-US" dirty="0" err="1"/>
              <a:t>qbinom</a:t>
            </a:r>
            <a:r>
              <a:rPr lang="en-US" dirty="0"/>
              <a:t>(0.5,20,0.4)</a:t>
            </a:r>
          </a:p>
          <a:p>
            <a:r>
              <a:rPr lang="en-US" dirty="0"/>
              <a:t>#[1] 8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982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Multinomial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6207" r="-2620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a recent three-way election for a large country, candidate A received 20% of the votes, candidate B received 30% of the #votes, and candidate C received 50% of the votes. If six voters are selected randomly, what is the probability that there will be exactly one supporter for candidate A, two supporters for candidate B and three supporters for candidate C in the #sample? </a:t>
            </a:r>
          </a:p>
          <a:p>
            <a:r>
              <a:rPr lang="en-US" dirty="0"/>
              <a:t>ANSWER:________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02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557" r="-23557"/>
          <a:stretch>
            <a:fillRect/>
          </a:stretch>
        </p:blipFill>
        <p:spPr>
          <a:xfrm>
            <a:off x="263136" y="1668852"/>
            <a:ext cx="81534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3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4327652" cy="249623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 probability theory and statistics, the negative binomial distribution is a discrete probability distribution of the number of successes in a sequence of independent and identically distributed Bernoulli trials before a specified (non-random) number of failures (denoted r) occurs. </a:t>
            </a:r>
          </a:p>
          <a:p>
            <a:r>
              <a:rPr lang="en-US" dirty="0"/>
              <a:t>Usually, we denote </a:t>
            </a:r>
            <a:r>
              <a:rPr lang="en-US" dirty="0" err="1"/>
              <a:t>r+k</a:t>
            </a:r>
            <a:r>
              <a:rPr lang="en-US" dirty="0"/>
              <a:t>=n</a:t>
            </a:r>
          </a:p>
          <a:p>
            <a:r>
              <a:rPr lang="en-US" i="1" dirty="0" err="1"/>
              <a:t>rnbinom</a:t>
            </a:r>
            <a:r>
              <a:rPr lang="en-US" i="1" dirty="0"/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26" y="1272222"/>
            <a:ext cx="3605274" cy="50650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300" y="4096435"/>
            <a:ext cx="504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ℙ</a:t>
            </a:r>
            <a:r>
              <a:rPr lang="en-US" dirty="0"/>
              <a:t>(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=n)=C(n−1, k−1)</a:t>
            </a:r>
            <a:r>
              <a:rPr lang="en-US" dirty="0" err="1"/>
              <a:t>p</a:t>
            </a:r>
            <a:r>
              <a:rPr lang="en-US" baseline="30000" dirty="0" err="1"/>
              <a:t>k</a:t>
            </a:r>
            <a:r>
              <a:rPr lang="en-US" dirty="0"/>
              <a:t>(1−p)</a:t>
            </a:r>
            <a:r>
              <a:rPr lang="en-US" baseline="30000" dirty="0"/>
              <a:t>n−</a:t>
            </a:r>
            <a:r>
              <a:rPr lang="en-US" baseline="30000" dirty="0" err="1"/>
              <a:t>k</a:t>
            </a:r>
            <a:r>
              <a:rPr lang="en-US" dirty="0" err="1"/>
              <a:t>,n</a:t>
            </a:r>
            <a:r>
              <a:rPr lang="en-US" dirty="0"/>
              <a:t>∈{k,k+1,k+2,…}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5201" y="5257800"/>
            <a:ext cx="33909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Q: how many tickets do I need to buy to win a lottery twice?</a:t>
            </a:r>
          </a:p>
        </p:txBody>
      </p:sp>
    </p:spTree>
    <p:extLst>
      <p:ext uri="{BB962C8B-B14F-4D97-AF65-F5344CB8AC3E}">
        <p14:creationId xmlns:p14="http://schemas.microsoft.com/office/powerpoint/2010/main" val="3865442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When k (success) is 1, this is Geometric Distribution</a:t>
            </a:r>
          </a:p>
          <a:p>
            <a:pPr lvl="1"/>
            <a:r>
              <a:rPr lang="en-US" i="1" dirty="0" err="1"/>
              <a:t>rgeom</a:t>
            </a:r>
            <a:r>
              <a:rPr lang="en-US" i="1" dirty="0"/>
              <a:t>()</a:t>
            </a:r>
          </a:p>
          <a:p>
            <a:pPr lvl="1"/>
            <a:endParaRPr lang="en-US" i="1" dirty="0"/>
          </a:p>
          <a:p>
            <a:r>
              <a:rPr lang="en-US" dirty="0"/>
              <a:t>How many tickets do I need to buy to win a lottery?</a:t>
            </a:r>
          </a:p>
        </p:txBody>
      </p:sp>
    </p:spTree>
    <p:extLst>
      <p:ext uri="{BB962C8B-B14F-4D97-AF65-F5344CB8AC3E}">
        <p14:creationId xmlns:p14="http://schemas.microsoft.com/office/powerpoint/2010/main" val="3599530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65" r="-66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R language</a:t>
            </a:r>
          </a:p>
          <a:p>
            <a:r>
              <a:rPr lang="en-US"/>
              <a:t>For Simulation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94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33" y="1600200"/>
            <a:ext cx="2466915" cy="487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3620421" cy="3754618"/>
          </a:xfrm>
        </p:spPr>
        <p:txBody>
          <a:bodyPr/>
          <a:lstStyle/>
          <a:p>
            <a:r>
              <a:rPr lang="en-US" dirty="0"/>
              <a:t>R practice</a:t>
            </a:r>
          </a:p>
          <a:p>
            <a:pPr lvl="1"/>
            <a:r>
              <a:rPr lang="en-US" dirty="0"/>
              <a:t>Make a pdf curve</a:t>
            </a:r>
          </a:p>
          <a:p>
            <a:pPr lvl="1"/>
            <a:r>
              <a:rPr lang="en-US" dirty="0"/>
              <a:t>Make a </a:t>
            </a:r>
            <a:r>
              <a:rPr lang="en-US" dirty="0" err="1"/>
              <a:t>cdf</a:t>
            </a:r>
            <a:r>
              <a:rPr lang="en-US" dirty="0"/>
              <a:t> curve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52772"/>
            <a:ext cx="2627015" cy="2525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15" y="4214378"/>
            <a:ext cx="2692870" cy="22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860" r="-3860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0351" b="-10351"/>
          <a:stretch>
            <a:fillRect/>
          </a:stretch>
        </p:blipFill>
        <p:spPr>
          <a:xfrm>
            <a:off x="256562" y="2896325"/>
            <a:ext cx="4898654" cy="270112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491" y="1600200"/>
            <a:ext cx="3131557" cy="497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2647" y="1600200"/>
            <a:ext cx="3620421" cy="375461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practice</a:t>
            </a:r>
          </a:p>
        </p:txBody>
      </p:sp>
    </p:spTree>
    <p:extLst>
      <p:ext uri="{BB962C8B-B14F-4D97-AF65-F5344CB8AC3E}">
        <p14:creationId xmlns:p14="http://schemas.microsoft.com/office/powerpoint/2010/main" val="214227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Univariate</a:t>
            </a:r>
            <a:r>
              <a:rPr lang="en-US" dirty="0"/>
              <a:t> Normal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1915" r="3131"/>
          <a:stretch/>
        </p:blipFill>
        <p:spPr>
          <a:xfrm>
            <a:off x="612648" y="1600200"/>
            <a:ext cx="3088996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49" y="1600200"/>
            <a:ext cx="3375199" cy="4905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1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Central Limit Theorem</a:t>
            </a:r>
          </a:p>
          <a:p>
            <a:r>
              <a:rPr lang="en-US" dirty="0"/>
              <a:t>Bayesian analysis </a:t>
            </a:r>
          </a:p>
          <a:p>
            <a:r>
              <a:rPr lang="en-US" dirty="0"/>
              <a:t>Do you know 6 Sigma?</a:t>
            </a:r>
          </a:p>
          <a:p>
            <a:r>
              <a:rPr lang="en-US" dirty="0"/>
              <a:t>R practice</a:t>
            </a:r>
          </a:p>
          <a:p>
            <a:pPr lvl="1"/>
            <a:r>
              <a:rPr lang="hr-HR" dirty="0"/>
              <a:t>2*pnorm(1)-1</a:t>
            </a:r>
          </a:p>
          <a:p>
            <a:pPr lvl="1"/>
            <a:r>
              <a:rPr lang="hr-HR" dirty="0"/>
              <a:t>#[1] 0.6826895 #+/- 1sigma</a:t>
            </a:r>
          </a:p>
          <a:p>
            <a:pPr lvl="1"/>
            <a:r>
              <a:rPr lang="hr-HR" dirty="0"/>
              <a:t>2*pnorm(2)-1</a:t>
            </a:r>
          </a:p>
          <a:p>
            <a:pPr lvl="1"/>
            <a:r>
              <a:rPr lang="hr-HR" dirty="0"/>
              <a:t>#[1] 0.9544997</a:t>
            </a:r>
          </a:p>
          <a:p>
            <a:pPr lvl="1"/>
            <a:r>
              <a:rPr lang="hr-HR" dirty="0"/>
              <a:t>2*pnorm(3)-1</a:t>
            </a:r>
          </a:p>
          <a:p>
            <a:pPr lvl="1"/>
            <a:r>
              <a:rPr lang="hr-HR" dirty="0"/>
              <a:t>#[1] 0.9973002</a:t>
            </a:r>
          </a:p>
          <a:p>
            <a:pPr lvl="1"/>
            <a:r>
              <a:rPr lang="hr-HR" dirty="0"/>
              <a:t>2*pnorm(4.5)-1</a:t>
            </a:r>
          </a:p>
          <a:p>
            <a:pPr lvl="1"/>
            <a:r>
              <a:rPr lang="hr-HR" dirty="0"/>
              <a:t>pnorm(4.5)</a:t>
            </a:r>
          </a:p>
          <a:p>
            <a:pPr lvl="1"/>
            <a:r>
              <a:rPr lang="hr-HR" dirty="0"/>
              <a:t>#[1] 0.9999966</a:t>
            </a:r>
          </a:p>
          <a:p>
            <a:pPr lvl="1"/>
            <a:r>
              <a:rPr lang="hr-HR" dirty="0"/>
              <a:t>pnorm(6,log=T)</a:t>
            </a:r>
          </a:p>
          <a:p>
            <a:pPr lvl="1"/>
            <a:r>
              <a:rPr lang="hr-HR" dirty="0"/>
              <a:t>#[1] -9.865876e-10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589" y="1219200"/>
            <a:ext cx="3178951" cy="4583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8201" b="-14820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6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Multivariate Normal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4213" r="-4213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8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652"/>
          <a:stretch/>
        </p:blipFill>
        <p:spPr>
          <a:xfrm>
            <a:off x="612648" y="2069318"/>
            <a:ext cx="3498775" cy="3331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248" y="1806512"/>
            <a:ext cx="4241800" cy="4343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78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Uniform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90327" r="-9032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Exponential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probability theory and statistics, the </a:t>
            </a:r>
            <a:r>
              <a:rPr lang="en-US" dirty="0">
                <a:solidFill>
                  <a:srgbClr val="0000FF"/>
                </a:solidFill>
              </a:rPr>
              <a:t>exponential distribution</a:t>
            </a:r>
            <a:r>
              <a:rPr lang="en-US" dirty="0"/>
              <a:t> (a.k.a. negative exponential distribution) is the probability distribution that describes the time between events in a Poisson process, i.e. a process in which events occur continuously and independently at a constant average rate. </a:t>
            </a:r>
          </a:p>
          <a:p>
            <a:r>
              <a:rPr lang="en-US" dirty="0"/>
              <a:t>It is a particular case of </a:t>
            </a:r>
            <a:r>
              <a:rPr lang="en-US" dirty="0">
                <a:solidFill>
                  <a:srgbClr val="FF0000"/>
                </a:solidFill>
              </a:rPr>
              <a:t>gamma distribution</a:t>
            </a:r>
            <a:r>
              <a:rPr lang="en-US" dirty="0"/>
              <a:t>. It is the continuous analogue of the </a:t>
            </a:r>
            <a:r>
              <a:rPr lang="en-US" dirty="0">
                <a:solidFill>
                  <a:srgbClr val="FF0000"/>
                </a:solidFill>
              </a:rPr>
              <a:t>geometric distribution</a:t>
            </a:r>
            <a:r>
              <a:rPr lang="en-US" dirty="0"/>
              <a:t>, and it has the key property of being </a:t>
            </a:r>
            <a:r>
              <a:rPr lang="en-US" dirty="0" err="1">
                <a:solidFill>
                  <a:srgbClr val="0000FF"/>
                </a:solidFill>
              </a:rPr>
              <a:t>memoryless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702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0521" r="-1052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65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8493" r="-28493"/>
          <a:stretch>
            <a:fillRect/>
          </a:stretch>
        </p:blipFill>
        <p:spPr>
          <a:xfrm>
            <a:off x="-263652" y="2171700"/>
            <a:ext cx="5067085" cy="2794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33" y="1516698"/>
            <a:ext cx="4127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0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Weibull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x ~ Exponential (lambda), then y = x^(1/alpha) has </a:t>
            </a:r>
            <a:r>
              <a:rPr lang="en-US" dirty="0" err="1"/>
              <a:t>Weibull</a:t>
            </a:r>
            <a:r>
              <a:rPr lang="en-US" dirty="0"/>
              <a:t> distribution with alpha and lambda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32100"/>
            <a:ext cx="3131351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819400"/>
            <a:ext cx="3479800" cy="39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Exp. Cont.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x1, …,</a:t>
            </a:r>
            <a:r>
              <a:rPr lang="en-US" dirty="0" err="1"/>
              <a:t>xn</a:t>
            </a:r>
            <a:r>
              <a:rPr lang="en-US" dirty="0"/>
              <a:t> is a sample from </a:t>
            </a:r>
            <a:r>
              <a:rPr lang="en-US" dirty="0" err="1"/>
              <a:t>Exp</a:t>
            </a:r>
            <a:r>
              <a:rPr lang="en-US" dirty="0"/>
              <a:t>(lambda), then x=x1 + …+ </a:t>
            </a:r>
            <a:r>
              <a:rPr lang="en-US" dirty="0" err="1"/>
              <a:t>xn</a:t>
            </a:r>
            <a:r>
              <a:rPr lang="en-US" dirty="0"/>
              <a:t> is Gamma(n, lambda)</a:t>
            </a:r>
          </a:p>
          <a:p>
            <a:endParaRPr lang="en-US" dirty="0"/>
          </a:p>
          <a:p>
            <a:r>
              <a:rPr lang="en-US" dirty="0"/>
              <a:t>The Family</a:t>
            </a:r>
          </a:p>
          <a:p>
            <a:pPr lvl="1"/>
            <a:r>
              <a:rPr lang="en-US" dirty="0">
                <a:hlinkClick r:id="rId2"/>
              </a:rPr>
              <a:t>https://en.wikipedia.org/wiki/Exponential_family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852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The Bernoulli distribution is a one parameter exponential family in the success parameter p∈[0,1]</a:t>
            </a:r>
          </a:p>
          <a:p>
            <a:r>
              <a:rPr lang="en-US" dirty="0"/>
              <a:t>The beta distribution is a two-parameter exponential family in the shape parameters a∈(0,∞), b∈(0,∞).</a:t>
            </a:r>
          </a:p>
          <a:p>
            <a:r>
              <a:rPr lang="en-US" dirty="0"/>
              <a:t>The beta prime distribution is a two-parameter exponential family in the shape parameters a∈(0,∞), b∈(0,∞).</a:t>
            </a:r>
          </a:p>
          <a:p>
            <a:r>
              <a:rPr lang="en-US" dirty="0"/>
              <a:t>The binomial distribution is a one-parameter exponential family in the success parameter p∈[0,1] for a fixed value of the trial parameter </a:t>
            </a:r>
            <a:r>
              <a:rPr lang="en-US" dirty="0" err="1"/>
              <a:t>n∈ℕ</a:t>
            </a:r>
            <a:r>
              <a:rPr lang="en-US" dirty="0"/>
              <a:t>+.</a:t>
            </a:r>
          </a:p>
          <a:p>
            <a:r>
              <a:rPr lang="en-US" dirty="0"/>
              <a:t>The chi-square distribution is a one-parameter exponential family in the degrees of freedom n∈(0,∞).</a:t>
            </a:r>
          </a:p>
          <a:p>
            <a:r>
              <a:rPr lang="en-US" dirty="0"/>
              <a:t>The exponential distribution is a one-parameter exponential family (appropriately enough), in the rate parameter r∈(0,∞).</a:t>
            </a:r>
          </a:p>
          <a:p>
            <a:r>
              <a:rPr lang="en-US" dirty="0"/>
              <a:t>The gamma distribution is a two-parameter exponential family in the shape parameter k∈(0,∞) and the scale parameter b∈(0,∞).</a:t>
            </a:r>
          </a:p>
          <a:p>
            <a:r>
              <a:rPr lang="en-US" dirty="0"/>
              <a:t>The geometric distribution is a one-parameter exponential family in the success probability p∈(0,∞).</a:t>
            </a:r>
          </a:p>
          <a:p>
            <a:r>
              <a:rPr lang="en-US" dirty="0"/>
              <a:t>The half normal distribution is a one-parameter exponential family in the scale parameter </a:t>
            </a:r>
            <a:r>
              <a:rPr lang="en-US" dirty="0" err="1"/>
              <a:t>σ</a:t>
            </a:r>
            <a:r>
              <a:rPr lang="en-US" dirty="0"/>
              <a:t>∈(0,∞)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6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Laplace distribution is a one-parameter exponential family in the scale parameter b∈(0,∞) for a fixed value of the location parameter </a:t>
            </a:r>
            <a:r>
              <a:rPr lang="en-US" dirty="0" err="1"/>
              <a:t>a∈ℝ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Lévy</a:t>
            </a:r>
            <a:r>
              <a:rPr lang="en-US" dirty="0"/>
              <a:t> distribution is a one-parameter exponential family in the scale parameter b∈(0,∞) for a fixed value of the location parameter </a:t>
            </a:r>
            <a:r>
              <a:rPr lang="en-US" dirty="0" err="1"/>
              <a:t>a∈ℝ</a:t>
            </a:r>
            <a:r>
              <a:rPr lang="en-US" dirty="0"/>
              <a:t>.</a:t>
            </a:r>
          </a:p>
          <a:p>
            <a:r>
              <a:rPr lang="en-US" dirty="0"/>
              <a:t>The logarithmic distribution is a one-parameter exponential family in the shape parameter p∈(0,1)</a:t>
            </a:r>
          </a:p>
          <a:p>
            <a:r>
              <a:rPr lang="en-US" dirty="0"/>
              <a:t>The lognormal distribution is a two parameter exponential family in the shape parameters </a:t>
            </a:r>
            <a:r>
              <a:rPr lang="en-US" dirty="0" err="1"/>
              <a:t>μ∈ℝ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∈(0,∞).</a:t>
            </a:r>
          </a:p>
          <a:p>
            <a:r>
              <a:rPr lang="en-US" dirty="0"/>
              <a:t>The Maxwell distribution is a one-parameter exponential family in the scale parameter b∈(0,∞).</a:t>
            </a:r>
          </a:p>
          <a:p>
            <a:r>
              <a:rPr lang="en-US" dirty="0"/>
              <a:t>The k-dimensional multinomial distribution is a k-parameter exponential family in the probability parameters (p1,p2,…,</a:t>
            </a:r>
            <a:r>
              <a:rPr lang="en-US" dirty="0" err="1"/>
              <a:t>pk</a:t>
            </a:r>
            <a:r>
              <a:rPr lang="en-US" dirty="0"/>
              <a:t>) for a fixed value of the trial parameter </a:t>
            </a:r>
            <a:r>
              <a:rPr lang="en-US" dirty="0" err="1"/>
              <a:t>n∈ℕ</a:t>
            </a:r>
            <a:r>
              <a:rPr lang="en-US" dirty="0"/>
              <a:t>+.</a:t>
            </a:r>
          </a:p>
          <a:p>
            <a:r>
              <a:rPr lang="en-US" dirty="0"/>
              <a:t>The k-dimensional multivariate normal distribution is a 12(k2+3k)-parameter exponential family with respect to the mean vector μ and the variance-covariance matrix V.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negative binomial distribution is a one-parameter exponential family in the success parameter p∈(0,1) for a fixed value of the stopping parameter </a:t>
            </a:r>
            <a:r>
              <a:rPr lang="en-US" dirty="0" err="1"/>
              <a:t>k∈ℕ</a:t>
            </a:r>
            <a:r>
              <a:rPr lang="en-US" dirty="0"/>
              <a:t>+.</a:t>
            </a:r>
          </a:p>
          <a:p>
            <a:r>
              <a:rPr lang="en-US" dirty="0"/>
              <a:t>The normal distribution is a two-parameter exponential family in the mean </a:t>
            </a:r>
            <a:r>
              <a:rPr lang="en-US" dirty="0" err="1"/>
              <a:t>μ∈ℝ</a:t>
            </a:r>
            <a:r>
              <a:rPr lang="en-US" dirty="0"/>
              <a:t> and the standard deviation </a:t>
            </a:r>
            <a:r>
              <a:rPr lang="en-US" dirty="0" err="1"/>
              <a:t>σ</a:t>
            </a:r>
            <a:r>
              <a:rPr lang="en-US" dirty="0"/>
              <a:t>∈(0,∞).</a:t>
            </a:r>
          </a:p>
          <a:p>
            <a:r>
              <a:rPr lang="en-US" dirty="0"/>
              <a:t>The Pareto distribution is a one-parameter exponential family in the shape parameter for a fixed value of the scale parameter.</a:t>
            </a:r>
          </a:p>
          <a:p>
            <a:r>
              <a:rPr lang="en-US" dirty="0"/>
              <a:t>The Poisson distribution is a one-parameter exponential family.</a:t>
            </a:r>
          </a:p>
          <a:p>
            <a:r>
              <a:rPr lang="en-US" dirty="0"/>
              <a:t>The Rayleigh distribution is a one-parameter exponential family.</a:t>
            </a:r>
          </a:p>
          <a:p>
            <a:r>
              <a:rPr lang="en-US" dirty="0"/>
              <a:t>The U-power distribution is a one-parameter exponential family in the shape parameter, for fixed values of the location and scale parameters.</a:t>
            </a:r>
          </a:p>
          <a:p>
            <a:r>
              <a:rPr lang="en-US" dirty="0"/>
              <a:t>The </a:t>
            </a:r>
            <a:r>
              <a:rPr lang="en-US" dirty="0" err="1"/>
              <a:t>Weibull</a:t>
            </a:r>
            <a:r>
              <a:rPr lang="en-US" dirty="0"/>
              <a:t> distribution is a one-parameter exponential family in the scale parameter for a fixed value of the shape parameter.</a:t>
            </a:r>
          </a:p>
          <a:p>
            <a:r>
              <a:rPr lang="en-US" dirty="0"/>
              <a:t>The zeta distribution is a one-parameter exponential family.</a:t>
            </a:r>
          </a:p>
          <a:p>
            <a:r>
              <a:rPr lang="en-US" dirty="0"/>
              <a:t>The Wald distribution is a two-parameter exponential family.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00" y="6471335"/>
            <a:ext cx="4572000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www.math.uah.edu</a:t>
            </a:r>
            <a:r>
              <a:rPr lang="en-US" sz="1200" dirty="0"/>
              <a:t>/stat/special/</a:t>
            </a:r>
            <a:r>
              <a:rPr lang="en-US" sz="1200" dirty="0" err="1"/>
              <a:t>GeneralExponential.html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2861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Beta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906" r="-2906"/>
          <a:stretch>
            <a:fillRect/>
          </a:stretch>
        </p:blipFill>
        <p:spPr>
          <a:xfrm>
            <a:off x="612648" y="1528980"/>
            <a:ext cx="8153400" cy="4495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7" y="6463292"/>
            <a:ext cx="1319115" cy="2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246" r="-599"/>
          <a:stretch/>
        </p:blipFill>
        <p:spPr>
          <a:xfrm>
            <a:off x="612648" y="1794713"/>
            <a:ext cx="4038576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32" y="1794713"/>
            <a:ext cx="4186384" cy="3284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42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“In Bayesian inference, the </a:t>
            </a:r>
            <a:r>
              <a:rPr lang="en-US" dirty="0">
                <a:solidFill>
                  <a:srgbClr val="FF6600"/>
                </a:solidFill>
              </a:rPr>
              <a:t>beta distribution </a:t>
            </a:r>
            <a:r>
              <a:rPr lang="en-US" dirty="0"/>
              <a:t>is the </a:t>
            </a:r>
            <a:r>
              <a:rPr lang="en-US" dirty="0">
                <a:solidFill>
                  <a:srgbClr val="008000"/>
                </a:solidFill>
              </a:rPr>
              <a:t>conjugate prior probability </a:t>
            </a:r>
            <a:r>
              <a:rPr lang="en-US" dirty="0"/>
              <a:t>distribution for the </a:t>
            </a:r>
            <a:r>
              <a:rPr lang="en-US" dirty="0">
                <a:solidFill>
                  <a:srgbClr val="3366FF"/>
                </a:solidFill>
              </a:rPr>
              <a:t>Bernoulli, binomial, negative binomial and geometric distributions</a:t>
            </a:r>
            <a:r>
              <a:rPr lang="en-US" dirty="0"/>
              <a:t>. For example, the beta distribution can be used in Bayesian analysis to describe initial knowledge concerning probability of success such as the probability that a space vehicle will successfully complete a specified mission. The beta distribution is a suitable model for the random behavior of percentages and proportions.” -Wiki</a:t>
            </a:r>
          </a:p>
          <a:p>
            <a:r>
              <a:rPr lang="en-US" dirty="0"/>
              <a:t>Example: HIV Drug</a:t>
            </a:r>
          </a:p>
        </p:txBody>
      </p:sp>
    </p:spTree>
    <p:extLst>
      <p:ext uri="{BB962C8B-B14F-4D97-AF65-F5344CB8AC3E}">
        <p14:creationId xmlns:p14="http://schemas.microsoft.com/office/powerpoint/2010/main" val="886532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Gamma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270" r="-334"/>
          <a:stretch/>
        </p:blipFill>
        <p:spPr>
          <a:xfrm>
            <a:off x="526272" y="1600200"/>
            <a:ext cx="4164426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33" y="2172296"/>
            <a:ext cx="4445000" cy="336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03" y="6385558"/>
            <a:ext cx="1961663" cy="47244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03" y="5948406"/>
            <a:ext cx="1319115" cy="2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of a Function of a Random Variable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471" r="-1147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2070" r="-1252"/>
          <a:stretch/>
        </p:blipFill>
        <p:spPr>
          <a:xfrm>
            <a:off x="6226207" y="1600200"/>
            <a:ext cx="2539841" cy="4495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Cont. Bayesian minimum mean squared error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5140" b="-5140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Conjugate Prior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467" b="-346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25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If X ~ Gamma(1, 1/</a:t>
            </a:r>
            <a:r>
              <a:rPr lang="en-US" dirty="0" err="1">
                <a:solidFill>
                  <a:srgbClr val="000000"/>
                </a:solidFill>
              </a:rPr>
              <a:t>λ</a:t>
            </a:r>
            <a:r>
              <a:rPr lang="en-US" dirty="0">
                <a:solidFill>
                  <a:srgbClr val="000000"/>
                </a:solidFill>
              </a:rPr>
              <a:t>) (shape -scale </a:t>
            </a:r>
            <a:r>
              <a:rPr lang="en-US" dirty="0" err="1">
                <a:solidFill>
                  <a:srgbClr val="000000"/>
                </a:solidFill>
              </a:rPr>
              <a:t>parametrization</a:t>
            </a:r>
            <a:r>
              <a:rPr lang="en-US" dirty="0">
                <a:solidFill>
                  <a:srgbClr val="000000"/>
                </a:solidFill>
              </a:rPr>
              <a:t>), then X has an </a:t>
            </a:r>
            <a:r>
              <a:rPr lang="en-US" dirty="0">
                <a:solidFill>
                  <a:srgbClr val="3366FF"/>
                </a:solidFill>
              </a:rPr>
              <a:t>exponential distribution </a:t>
            </a:r>
            <a:r>
              <a:rPr lang="en-US" dirty="0">
                <a:solidFill>
                  <a:srgbClr val="000000"/>
                </a:solidFill>
              </a:rPr>
              <a:t>with rate parameter </a:t>
            </a:r>
            <a:r>
              <a:rPr lang="en-US" dirty="0" err="1">
                <a:solidFill>
                  <a:srgbClr val="000000"/>
                </a:solidFill>
              </a:rPr>
              <a:t>λ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If X ~ Gamma(</a:t>
            </a:r>
            <a:r>
              <a:rPr lang="en-US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/2, 2), then X is identical to χ2(</a:t>
            </a:r>
            <a:r>
              <a:rPr lang="en-US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), the </a:t>
            </a:r>
            <a:r>
              <a:rPr lang="en-US" dirty="0">
                <a:solidFill>
                  <a:srgbClr val="3366FF"/>
                </a:solidFill>
              </a:rPr>
              <a:t>chi-squared distribution </a:t>
            </a:r>
            <a:r>
              <a:rPr lang="en-US" dirty="0">
                <a:solidFill>
                  <a:srgbClr val="000000"/>
                </a:solidFill>
              </a:rPr>
              <a:t>with </a:t>
            </a:r>
            <a:r>
              <a:rPr lang="en-US" dirty="0" err="1">
                <a:solidFill>
                  <a:srgbClr val="000000"/>
                </a:solidFill>
              </a:rPr>
              <a:t>ν</a:t>
            </a:r>
            <a:r>
              <a:rPr lang="en-US" dirty="0">
                <a:solidFill>
                  <a:srgbClr val="000000"/>
                </a:solidFill>
              </a:rPr>
              <a:t> degrees of freedom.</a:t>
            </a:r>
          </a:p>
          <a:p>
            <a:r>
              <a:rPr lang="en-US" dirty="0">
                <a:solidFill>
                  <a:srgbClr val="000000"/>
                </a:solidFill>
              </a:rPr>
              <a:t>If k is an integer, the gamma distribution is an </a:t>
            </a:r>
            <a:r>
              <a:rPr lang="en-US" dirty="0" err="1">
                <a:solidFill>
                  <a:srgbClr val="3366FF"/>
                </a:solidFill>
              </a:rPr>
              <a:t>Erlang</a:t>
            </a:r>
            <a:r>
              <a:rPr lang="en-US" dirty="0">
                <a:solidFill>
                  <a:srgbClr val="3366FF"/>
                </a:solidFill>
              </a:rPr>
              <a:t> distribution </a:t>
            </a:r>
            <a:r>
              <a:rPr lang="en-US" dirty="0">
                <a:solidFill>
                  <a:srgbClr val="000000"/>
                </a:solidFill>
              </a:rPr>
              <a:t>and is the probability distribution of the waiting time until the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kth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"arrival" in a one-dimensional Poisson process with intensity 1/</a:t>
            </a:r>
            <a:r>
              <a:rPr lang="en-US" dirty="0" err="1">
                <a:solidFill>
                  <a:srgbClr val="000000"/>
                </a:solidFill>
              </a:rPr>
              <a:t>θ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3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X ~ Gamma(k, </a:t>
            </a:r>
            <a:r>
              <a:rPr lang="en-US" dirty="0" err="1"/>
              <a:t>θ</a:t>
            </a:r>
            <a:r>
              <a:rPr lang="en-US" dirty="0"/>
              <a:t>), then 1/X ~ </a:t>
            </a:r>
            <a:r>
              <a:rPr lang="en-US" dirty="0" err="1">
                <a:solidFill>
                  <a:srgbClr val="3366FF"/>
                </a:solidFill>
              </a:rPr>
              <a:t>Inv</a:t>
            </a:r>
            <a:r>
              <a:rPr lang="en-US" dirty="0">
                <a:solidFill>
                  <a:srgbClr val="3366FF"/>
                </a:solidFill>
              </a:rPr>
              <a:t>-Gamma</a:t>
            </a:r>
            <a:r>
              <a:rPr lang="en-US" dirty="0"/>
              <a:t>(k, θ−1) (see Inverse-gamma distribution for derivation).</a:t>
            </a:r>
          </a:p>
          <a:p>
            <a:r>
              <a:rPr lang="en-US" dirty="0"/>
              <a:t>If X ~ Gamma(α, </a:t>
            </a:r>
            <a:r>
              <a:rPr lang="en-US" dirty="0" err="1"/>
              <a:t>θ</a:t>
            </a:r>
            <a:r>
              <a:rPr lang="en-US" dirty="0"/>
              <a:t>) and Y ~ Gamma(β, </a:t>
            </a:r>
            <a:r>
              <a:rPr lang="en-US" dirty="0" err="1"/>
              <a:t>θ</a:t>
            </a:r>
            <a:r>
              <a:rPr lang="en-US" dirty="0"/>
              <a:t>) are independently distributed, then X/(X + Y) has a </a:t>
            </a:r>
            <a:r>
              <a:rPr lang="en-US" dirty="0">
                <a:solidFill>
                  <a:srgbClr val="3366FF"/>
                </a:solidFill>
              </a:rPr>
              <a:t>beta distribution </a:t>
            </a:r>
            <a:r>
              <a:rPr lang="en-US" dirty="0"/>
              <a:t>with parameters α and β.</a:t>
            </a:r>
          </a:p>
          <a:p>
            <a:r>
              <a:rPr lang="en-US" dirty="0"/>
              <a:t>If Xi ~ Gamma(α</a:t>
            </a:r>
            <a:r>
              <a:rPr lang="en-US" dirty="0" err="1"/>
              <a:t>i</a:t>
            </a:r>
            <a:r>
              <a:rPr lang="en-US" dirty="0"/>
              <a:t>, 1) are independently distributed, then the vector (X1/S, ..., </a:t>
            </a:r>
            <a:r>
              <a:rPr lang="en-US" dirty="0" err="1"/>
              <a:t>Xn</a:t>
            </a:r>
            <a:r>
              <a:rPr lang="en-US" dirty="0"/>
              <a:t>/S), where S = X1 + ... + </a:t>
            </a:r>
            <a:r>
              <a:rPr lang="en-US" dirty="0" err="1"/>
              <a:t>Xn</a:t>
            </a:r>
            <a:r>
              <a:rPr lang="en-US" dirty="0"/>
              <a:t>, follows a </a:t>
            </a:r>
            <a:r>
              <a:rPr lang="en-US" dirty="0" err="1">
                <a:solidFill>
                  <a:srgbClr val="3366FF"/>
                </a:solidFill>
              </a:rPr>
              <a:t>Dirichlet</a:t>
            </a:r>
            <a:r>
              <a:rPr lang="en-US" dirty="0"/>
              <a:t> distribution with parameters α1, ..., αn.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64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large k the gamma distribution converges to </a:t>
            </a:r>
            <a:r>
              <a:rPr lang="en-US" dirty="0">
                <a:solidFill>
                  <a:srgbClr val="3366FF"/>
                </a:solidFill>
              </a:rPr>
              <a:t>Gaussian distribution </a:t>
            </a:r>
            <a:r>
              <a:rPr lang="en-US" dirty="0"/>
              <a:t>with mean μ = </a:t>
            </a:r>
            <a:r>
              <a:rPr lang="en-US" dirty="0" err="1"/>
              <a:t>kθ</a:t>
            </a:r>
            <a:r>
              <a:rPr lang="en-US" dirty="0"/>
              <a:t> and variance σ</a:t>
            </a:r>
            <a:r>
              <a:rPr lang="en-US" baseline="30000" dirty="0"/>
              <a:t>2</a:t>
            </a:r>
            <a:r>
              <a:rPr lang="en-US" dirty="0"/>
              <a:t> = kθ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r>
              <a:rPr lang="en-US" dirty="0"/>
              <a:t>The gamma distribution is the </a:t>
            </a:r>
            <a:r>
              <a:rPr lang="en-US" dirty="0">
                <a:solidFill>
                  <a:srgbClr val="FF6600"/>
                </a:solidFill>
              </a:rPr>
              <a:t>conjugate prior </a:t>
            </a:r>
            <a:r>
              <a:rPr lang="en-US" dirty="0"/>
              <a:t>for the precision of the </a:t>
            </a:r>
            <a:r>
              <a:rPr lang="en-US" dirty="0">
                <a:solidFill>
                  <a:srgbClr val="3366FF"/>
                </a:solidFill>
              </a:rPr>
              <a:t>normal distribution with known mean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53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pPr lvl="1"/>
            <a:r>
              <a:rPr lang="en-US" dirty="0"/>
              <a:t>Curve(</a:t>
            </a:r>
            <a:r>
              <a:rPr lang="en-US" dirty="0" err="1"/>
              <a:t>dgamma</a:t>
            </a:r>
            <a:r>
              <a:rPr lang="en-US" dirty="0"/>
              <a:t>(x,2,2),from=0,to=5)</a:t>
            </a:r>
          </a:p>
          <a:p>
            <a:pPr lvl="1"/>
            <a:r>
              <a:rPr lang="en-US" dirty="0"/>
              <a:t>curve(</a:t>
            </a:r>
            <a:r>
              <a:rPr lang="en-US" dirty="0" err="1"/>
              <a:t>dgamma</a:t>
            </a:r>
            <a:r>
              <a:rPr lang="en-US" dirty="0"/>
              <a:t>(x,1,2), from=0, to=5)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2" y="1516698"/>
            <a:ext cx="2744487" cy="2554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2" y="3821947"/>
            <a:ext cx="2656950" cy="23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7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Gamma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0912" r="-10912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11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pPr lvl="1"/>
            <a:r>
              <a:rPr lang="en-US" dirty="0"/>
              <a:t>curve(</a:t>
            </a:r>
            <a:r>
              <a:rPr lang="en-US" dirty="0" err="1"/>
              <a:t>dinvgamma</a:t>
            </a:r>
            <a:r>
              <a:rPr lang="en-US" dirty="0"/>
              <a:t>(x,2,2), from=0, to=10)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5" y="3276170"/>
            <a:ext cx="3543475" cy="30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Dirichlet</a:t>
            </a:r>
            <a:r>
              <a:rPr lang="en-US" dirty="0"/>
              <a:t>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122" r="-2256"/>
          <a:stretch/>
        </p:blipFill>
        <p:spPr>
          <a:xfrm>
            <a:off x="612648" y="1600200"/>
            <a:ext cx="3926763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11" y="1848506"/>
            <a:ext cx="4305300" cy="3746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9497" r="-949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Multivariate generalized the Beta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47" y="2162523"/>
            <a:ext cx="4041401" cy="427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81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Cont. Conjugate to categorical/multinomial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“The </a:t>
            </a:r>
            <a:r>
              <a:rPr lang="en-US" dirty="0" err="1"/>
              <a:t>Dirichlet</a:t>
            </a:r>
            <a:r>
              <a:rPr lang="en-US" dirty="0"/>
              <a:t> distribution is the </a:t>
            </a:r>
            <a:r>
              <a:rPr lang="en-US" dirty="0">
                <a:solidFill>
                  <a:srgbClr val="FF6600"/>
                </a:solidFill>
              </a:rPr>
              <a:t>conjugate prior </a:t>
            </a:r>
            <a:r>
              <a:rPr lang="en-US" dirty="0"/>
              <a:t>distribution of the categorical distribution (a generic discrete probability distribution with a given number of possible outcomes) and multinomial distribution (the distribution over observed counts of each possible category in a set of categorically distributed observations). This means that if a data point has either a categorical or </a:t>
            </a:r>
            <a:r>
              <a:rPr lang="en-US" dirty="0">
                <a:solidFill>
                  <a:srgbClr val="FF6600"/>
                </a:solidFill>
              </a:rPr>
              <a:t>multinomial</a:t>
            </a:r>
            <a:r>
              <a:rPr lang="en-US" dirty="0"/>
              <a:t> distribution, and the prior distribution of the distribution's parameter (the vector of probabilities that generates the data point) is distributed as a </a:t>
            </a:r>
            <a:r>
              <a:rPr lang="en-US" dirty="0" err="1"/>
              <a:t>Dirichlet</a:t>
            </a:r>
            <a:r>
              <a:rPr lang="en-US" dirty="0"/>
              <a:t>, then the posterior distribution of the parameter is also a </a:t>
            </a:r>
            <a:r>
              <a:rPr lang="en-US" dirty="0" err="1"/>
              <a:t>Dirichlet</a:t>
            </a:r>
            <a:r>
              <a:rPr lang="en-US" dirty="0"/>
              <a:t>. </a:t>
            </a:r>
          </a:p>
          <a:p>
            <a:r>
              <a:rPr lang="en-US" dirty="0"/>
              <a:t>Intuitively, in such a case, starting from what we know about the parameter prior to observing the data point, we then can update our knowledge based on the data point and end up with a new distribution of the same form as the old one. This means that we can successively update our knowledge of a parameter by incorporating new observations one at a time, without running into mathematical difficulties.”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27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Student’s T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87089"/>
            <a:ext cx="4352627" cy="450978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“In the English-language literature it takes its name from William Sealy </a:t>
            </a:r>
            <a:r>
              <a:rPr lang="en-US" dirty="0" err="1"/>
              <a:t>Gosset's</a:t>
            </a:r>
            <a:r>
              <a:rPr lang="en-US" dirty="0"/>
              <a:t> 1908 paper in </a:t>
            </a:r>
            <a:r>
              <a:rPr lang="en-US" dirty="0" err="1"/>
              <a:t>Biometrika</a:t>
            </a:r>
            <a:r>
              <a:rPr lang="en-US" dirty="0"/>
              <a:t> under the pseudonym "Student”. </a:t>
            </a:r>
            <a:r>
              <a:rPr lang="en-US" dirty="0" err="1"/>
              <a:t>Gosset</a:t>
            </a:r>
            <a:r>
              <a:rPr lang="en-US" dirty="0"/>
              <a:t> worked at the Guinness Brewery in Dublin, Ireland, and was interested in the problems of small samples…”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It became well-known through the work of Ronald A. Fisher, who called the distribution "Student's distribution"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75" y="1680056"/>
            <a:ext cx="4038600" cy="31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96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-10576" b="-7125"/>
          <a:stretch/>
        </p:blipFill>
        <p:spPr>
          <a:xfrm>
            <a:off x="533400" y="2267204"/>
            <a:ext cx="5665802" cy="19467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96" y="1516698"/>
            <a:ext cx="2715443" cy="49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Related situations that also produce a t-distribution are:</a:t>
            </a:r>
          </a:p>
          <a:p>
            <a:pPr lvl="1"/>
            <a:r>
              <a:rPr lang="en-US" dirty="0"/>
              <a:t>The marginal posterior distribution of the unknown mean of a </a:t>
            </a:r>
            <a:r>
              <a:rPr lang="en-US" dirty="0">
                <a:solidFill>
                  <a:srgbClr val="FF6600"/>
                </a:solidFill>
              </a:rPr>
              <a:t>normally distributed variable</a:t>
            </a:r>
            <a:r>
              <a:rPr lang="en-US" dirty="0"/>
              <a:t>, with unknown prior mean and variance following the above model.</a:t>
            </a:r>
          </a:p>
          <a:p>
            <a:pPr lvl="1"/>
            <a:r>
              <a:rPr lang="en-US" dirty="0"/>
              <a:t>The prior predictive distribution and posterior predictive distribution of </a:t>
            </a:r>
            <a:r>
              <a:rPr lang="en-US" dirty="0">
                <a:solidFill>
                  <a:srgbClr val="FF6600"/>
                </a:solidFill>
              </a:rPr>
              <a:t>a new normally distributed </a:t>
            </a:r>
            <a:r>
              <a:rPr lang="en-US" dirty="0"/>
              <a:t>data point when a series of independent identically distributed normally distributed data points have been observed, with prior mean and variance as in the above model.</a:t>
            </a:r>
          </a:p>
        </p:txBody>
      </p:sp>
    </p:spTree>
    <p:extLst>
      <p:ext uri="{BB962C8B-B14F-4D97-AF65-F5344CB8AC3E}">
        <p14:creationId xmlns:p14="http://schemas.microsoft.com/office/powerpoint/2010/main" val="3713724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4592" r="-34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902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73382" r="-73382"/>
          <a:stretch>
            <a:fillRect/>
          </a:stretch>
        </p:blipFill>
        <p:spPr>
          <a:xfrm>
            <a:off x="3000248" y="1516698"/>
            <a:ext cx="8153400" cy="4495800"/>
          </a:xfrm>
        </p:spPr>
      </p:pic>
      <p:sp>
        <p:nvSpPr>
          <p:cNvPr id="6" name="Rectangle 5"/>
          <p:cNvSpPr/>
          <p:nvPr/>
        </p:nvSpPr>
        <p:spPr>
          <a:xfrm>
            <a:off x="533400" y="181987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standard Cauchy distribution coincides with the Student's t-distribution with one degree of freedom.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rt</a:t>
            </a:r>
            <a:r>
              <a:rPr lang="en-US" dirty="0"/>
              <a:t>(m,1)</a:t>
            </a:r>
          </a:p>
        </p:txBody>
      </p:sp>
    </p:spTree>
    <p:extLst>
      <p:ext uri="{BB962C8B-B14F-4D97-AF65-F5344CB8AC3E}">
        <p14:creationId xmlns:p14="http://schemas.microsoft.com/office/powerpoint/2010/main" val="53325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More to explore …</a:t>
            </a:r>
          </a:p>
          <a:p>
            <a:pPr lvl="1"/>
            <a:r>
              <a:rPr lang="en-US" dirty="0"/>
              <a:t>Class Community Learning</a:t>
            </a:r>
          </a:p>
          <a:p>
            <a:endParaRPr lang="en-US" dirty="0"/>
          </a:p>
          <a:p>
            <a:r>
              <a:rPr lang="en-US" dirty="0"/>
              <a:t>Basic </a:t>
            </a:r>
            <a:r>
              <a:rPr lang="en-US" dirty="0" err="1"/>
              <a:t>Distributions.R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89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3" y="4883072"/>
            <a:ext cx="8137216" cy="121292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Wikipedia.Org</a:t>
            </a:r>
            <a:endParaRPr lang="en-US" dirty="0"/>
          </a:p>
          <a:p>
            <a:r>
              <a:rPr lang="en-US" dirty="0"/>
              <a:t>Patrick Pam’s “Probability” handout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Marginal, Conditional, and Joint Densities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9057" r="-2905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5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-19302" r="-19302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Functions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-118653" b="-118653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Bernoulli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1491" b="-1491"/>
          <a:stretch>
            <a:fillRect/>
          </a:stretch>
        </p:blipFill>
        <p:spPr>
          <a:xfrm>
            <a:off x="612648" y="1600200"/>
            <a:ext cx="5667939" cy="31253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867" y="1704845"/>
            <a:ext cx="2331527" cy="474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612648" y="4906914"/>
            <a:ext cx="2819570" cy="1294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practice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217B35F-9370-D64D-A430-FC0770D03B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12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9258</TotalTime>
  <Words>2214</Words>
  <Application>Microsoft Macintosh PowerPoint</Application>
  <PresentationFormat>On-screen Show (4:3)</PresentationFormat>
  <Paragraphs>249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Tw Cen MT</vt:lpstr>
      <vt:lpstr>Wingdings</vt:lpstr>
      <vt:lpstr>Wingdings 2</vt:lpstr>
      <vt:lpstr>Median</vt:lpstr>
      <vt:lpstr>Probabilities  (&amp;Simulation)</vt:lpstr>
      <vt:lpstr>A VERY brief introduction</vt:lpstr>
      <vt:lpstr>Expectation</vt:lpstr>
      <vt:lpstr>Expectation of a Function of a Random Variable</vt:lpstr>
      <vt:lpstr>Variance</vt:lpstr>
      <vt:lpstr>Marginal, Conditional, and Joint Densities</vt:lpstr>
      <vt:lpstr>R functions</vt:lpstr>
      <vt:lpstr>R Functions (cont.)</vt:lpstr>
      <vt:lpstr>The Bernoulli Distribution</vt:lpstr>
      <vt:lpstr>Notation</vt:lpstr>
      <vt:lpstr>The Binomial Distribution</vt:lpstr>
      <vt:lpstr>Cont.</vt:lpstr>
      <vt:lpstr>R time! (Basic Distributions.R)</vt:lpstr>
      <vt:lpstr>The Multinomial Distribution</vt:lpstr>
      <vt:lpstr>Cont.</vt:lpstr>
      <vt:lpstr>Cont.</vt:lpstr>
      <vt:lpstr>Negative Binomial Distribution</vt:lpstr>
      <vt:lpstr>PowerPoint Presentation</vt:lpstr>
      <vt:lpstr>The Poisson Distribution</vt:lpstr>
      <vt:lpstr>Cont.</vt:lpstr>
      <vt:lpstr>The Geometric Distribution</vt:lpstr>
      <vt:lpstr>Cont.</vt:lpstr>
      <vt:lpstr>The Univariate Normal Distribution</vt:lpstr>
      <vt:lpstr>Cont.</vt:lpstr>
      <vt:lpstr>Cont.</vt:lpstr>
      <vt:lpstr>The Multivariate Normal Distribution</vt:lpstr>
      <vt:lpstr>Cont.</vt:lpstr>
      <vt:lpstr>The Uniform Distribution</vt:lpstr>
      <vt:lpstr>The Exponential distribution</vt:lpstr>
      <vt:lpstr>Exponential</vt:lpstr>
      <vt:lpstr>Weibull</vt:lpstr>
      <vt:lpstr>Exp. Cont.</vt:lpstr>
      <vt:lpstr>Exponential Family</vt:lpstr>
      <vt:lpstr>Exponential Family</vt:lpstr>
      <vt:lpstr>Exponential Family</vt:lpstr>
      <vt:lpstr>The Beta Distribution</vt:lpstr>
      <vt:lpstr>Cont.</vt:lpstr>
      <vt:lpstr>Cont. </vt:lpstr>
      <vt:lpstr>The Gamma Distribution</vt:lpstr>
      <vt:lpstr>Cont.</vt:lpstr>
      <vt:lpstr>Cont. Bayesian minimum mean squared error</vt:lpstr>
      <vt:lpstr>Cont. Conjugate Prior</vt:lpstr>
      <vt:lpstr>Cont. </vt:lpstr>
      <vt:lpstr>Cont.</vt:lpstr>
      <vt:lpstr>Cont.</vt:lpstr>
      <vt:lpstr>Example</vt:lpstr>
      <vt:lpstr>The Inverse Gamma Distribution</vt:lpstr>
      <vt:lpstr>Cont. </vt:lpstr>
      <vt:lpstr>The Dirichlet Distribution</vt:lpstr>
      <vt:lpstr>Cont.</vt:lpstr>
      <vt:lpstr>Cont. Conjugate to categorical/multinomial</vt:lpstr>
      <vt:lpstr>The Student’s T Distribution</vt:lpstr>
      <vt:lpstr>Cont.</vt:lpstr>
      <vt:lpstr>Cont. </vt:lpstr>
      <vt:lpstr>Cauchy distribution</vt:lpstr>
      <vt:lpstr>Cont.</vt:lpstr>
      <vt:lpstr>PowerPoint Presentation</vt:lpstr>
      <vt:lpstr>Acknowledgement</vt:lpstr>
    </vt:vector>
  </TitlesOfParts>
  <Company>UTK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Microsoft Office User</cp:lastModifiedBy>
  <cp:revision>62</cp:revision>
  <cp:lastPrinted>2018-09-10T12:42:41Z</cp:lastPrinted>
  <dcterms:created xsi:type="dcterms:W3CDTF">2015-07-21T03:04:36Z</dcterms:created>
  <dcterms:modified xsi:type="dcterms:W3CDTF">2018-09-10T16:26:50Z</dcterms:modified>
</cp:coreProperties>
</file>